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3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687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329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456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552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9025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165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255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13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5500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25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6692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01EB2-2CB0-41AF-8489-1ED01FD370E3}" type="datetimeFigureOut">
              <a:rPr kumimoji="1" lang="ja-JP" altLang="en-US" smtClean="0"/>
              <a:t>2014/10/8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5D722-4C03-4F2C-A38C-B088A24C25F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029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024890" y="977147"/>
            <a:ext cx="1551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Microphone positions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70070" y="977147"/>
            <a:ext cx="1631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Sound source positions</a:t>
            </a:r>
            <a:endParaRPr kumimoji="1" lang="ja-JP" altLang="en-US" sz="1200" dirty="0"/>
          </a:p>
        </p:txBody>
      </p:sp>
      <p:sp>
        <p:nvSpPr>
          <p:cNvPr id="8" name="角丸四角形 7"/>
          <p:cNvSpPr/>
          <p:nvPr/>
        </p:nvSpPr>
        <p:spPr>
          <a:xfrm>
            <a:off x="2693670" y="3527584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76020" y="3282016"/>
            <a:ext cx="1277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Transfer function </a:t>
            </a:r>
            <a:endParaRPr kumimoji="1" lang="ja-JP" altLang="en-US" sz="1200" dirty="0"/>
          </a:p>
        </p:txBody>
      </p:sp>
      <p:sp>
        <p:nvSpPr>
          <p:cNvPr id="10" name="右矢印 9"/>
          <p:cNvSpPr/>
          <p:nvPr/>
        </p:nvSpPr>
        <p:spPr>
          <a:xfrm rot="3935223">
            <a:off x="2440606" y="2689251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rot="6858363">
            <a:off x="4321463" y="2709711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693670" y="3527585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963774" y="3772132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47" name="角丸四角形 46"/>
          <p:cNvSpPr/>
          <p:nvPr/>
        </p:nvSpPr>
        <p:spPr>
          <a:xfrm>
            <a:off x="3543816" y="3773715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grpSp>
        <p:nvGrpSpPr>
          <p:cNvPr id="48" name="グループ化 47"/>
          <p:cNvGrpSpPr/>
          <p:nvPr/>
        </p:nvGrpSpPr>
        <p:grpSpPr>
          <a:xfrm>
            <a:off x="2854980" y="3931200"/>
            <a:ext cx="1545264" cy="276999"/>
            <a:chOff x="1010640" y="1371496"/>
            <a:chExt cx="1545264" cy="276999"/>
          </a:xfrm>
        </p:grpSpPr>
        <p:sp>
          <p:nvSpPr>
            <p:cNvPr id="49" name="テキスト ボックス 48"/>
            <p:cNvSpPr txBox="1"/>
            <p:nvPr/>
          </p:nvSpPr>
          <p:spPr>
            <a:xfrm>
              <a:off x="1010640" y="1371496"/>
              <a:ext cx="1424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Name:  _______.zip</a:t>
              </a:r>
              <a:endParaRPr kumimoji="1" lang="en-US" altLang="ja-JP" sz="1200" dirty="0" smtClean="0"/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2420952" y="1499436"/>
              <a:ext cx="73992" cy="659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V="1">
              <a:off x="2494944" y="1381796"/>
              <a:ext cx="60960" cy="18355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角丸四角形 51"/>
          <p:cNvSpPr/>
          <p:nvPr/>
        </p:nvSpPr>
        <p:spPr>
          <a:xfrm>
            <a:off x="2963774" y="4223755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53" name="角丸四角形 52"/>
          <p:cNvSpPr/>
          <p:nvPr/>
        </p:nvSpPr>
        <p:spPr>
          <a:xfrm>
            <a:off x="2963774" y="4467491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54" name="角丸四角形 53"/>
          <p:cNvSpPr/>
          <p:nvPr/>
        </p:nvSpPr>
        <p:spPr>
          <a:xfrm>
            <a:off x="1165758" y="1249795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65758" y="1249796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435862" y="1494343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2015904" y="149592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grpSp>
        <p:nvGrpSpPr>
          <p:cNvPr id="58" name="グループ化 57"/>
          <p:cNvGrpSpPr/>
          <p:nvPr/>
        </p:nvGrpSpPr>
        <p:grpSpPr>
          <a:xfrm>
            <a:off x="1327068" y="1653411"/>
            <a:ext cx="1545264" cy="276999"/>
            <a:chOff x="1010640" y="1371496"/>
            <a:chExt cx="1545264" cy="276999"/>
          </a:xfrm>
        </p:grpSpPr>
        <p:sp>
          <p:nvSpPr>
            <p:cNvPr id="59" name="テキスト ボックス 58"/>
            <p:cNvSpPr txBox="1"/>
            <p:nvPr/>
          </p:nvSpPr>
          <p:spPr>
            <a:xfrm>
              <a:off x="1010640" y="1371496"/>
              <a:ext cx="14734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Name:  _______.xml</a:t>
              </a:r>
              <a:endParaRPr kumimoji="1" lang="en-US" altLang="ja-JP" sz="1200" dirty="0" smtClean="0"/>
            </a:p>
          </p:txBody>
        </p:sp>
        <p:cxnSp>
          <p:nvCxnSpPr>
            <p:cNvPr id="60" name="直線コネクタ 59"/>
            <p:cNvCxnSpPr/>
            <p:nvPr/>
          </p:nvCxnSpPr>
          <p:spPr>
            <a:xfrm>
              <a:off x="2420952" y="1499436"/>
              <a:ext cx="73992" cy="659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 flipV="1">
              <a:off x="2494944" y="1381796"/>
              <a:ext cx="60960" cy="18355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角丸四角形 61"/>
          <p:cNvSpPr/>
          <p:nvPr/>
        </p:nvSpPr>
        <p:spPr>
          <a:xfrm>
            <a:off x="1435862" y="194596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63" name="角丸四角形 62"/>
          <p:cNvSpPr/>
          <p:nvPr/>
        </p:nvSpPr>
        <p:spPr>
          <a:xfrm>
            <a:off x="1435862" y="2189702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64" name="角丸四角形 63"/>
          <p:cNvSpPr/>
          <p:nvPr/>
        </p:nvSpPr>
        <p:spPr>
          <a:xfrm>
            <a:off x="4545675" y="1249795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545675" y="1249796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66" name="角丸四角形 65"/>
          <p:cNvSpPr/>
          <p:nvPr/>
        </p:nvSpPr>
        <p:spPr>
          <a:xfrm>
            <a:off x="4815779" y="1494343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67" name="角丸四角形 66"/>
          <p:cNvSpPr/>
          <p:nvPr/>
        </p:nvSpPr>
        <p:spPr>
          <a:xfrm>
            <a:off x="5395821" y="149592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706985" y="1653411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_______.xml</a:t>
            </a:r>
            <a:endParaRPr kumimoji="1" lang="en-US" altLang="ja-JP" sz="1200" dirty="0" smtClean="0"/>
          </a:p>
        </p:txBody>
      </p:sp>
      <p:sp>
        <p:nvSpPr>
          <p:cNvPr id="72" name="角丸四角形 71"/>
          <p:cNvSpPr/>
          <p:nvPr/>
        </p:nvSpPr>
        <p:spPr>
          <a:xfrm>
            <a:off x="4815779" y="194596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73" name="角丸四角形 72"/>
          <p:cNvSpPr/>
          <p:nvPr/>
        </p:nvSpPr>
        <p:spPr>
          <a:xfrm>
            <a:off x="4815779" y="2189702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cxnSp>
        <p:nvCxnSpPr>
          <p:cNvPr id="37" name="直線コネクタ 36"/>
          <p:cNvCxnSpPr/>
          <p:nvPr/>
        </p:nvCxnSpPr>
        <p:spPr>
          <a:xfrm>
            <a:off x="6089011" y="1700815"/>
            <a:ext cx="119832" cy="1732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H="1">
            <a:off x="6083599" y="1695664"/>
            <a:ext cx="119832" cy="1732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1783" y="66742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トップ画面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93" name="角丸四角形吹き出し 92"/>
          <p:cNvSpPr/>
          <p:nvPr/>
        </p:nvSpPr>
        <p:spPr>
          <a:xfrm>
            <a:off x="5658601" y="1978043"/>
            <a:ext cx="1089659" cy="434923"/>
          </a:xfrm>
          <a:prstGeom prst="wedgeRoundRectCallout">
            <a:avLst>
              <a:gd name="adj1" fmla="val -18130"/>
              <a:gd name="adj2" fmla="val 1866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800" dirty="0" smtClean="0"/>
              <a:t>Error!</a:t>
            </a:r>
          </a:p>
          <a:p>
            <a:r>
              <a:rPr kumimoji="1" lang="en-US" altLang="ja-JP" sz="800" dirty="0" err="1" smtClean="0"/>
              <a:t>harktoolcli-validxml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のエラー出力</a:t>
            </a:r>
            <a:endParaRPr kumimoji="1" lang="ja-JP" altLang="en-US" sz="800" dirty="0"/>
          </a:p>
        </p:txBody>
      </p:sp>
      <p:sp>
        <p:nvSpPr>
          <p:cNvPr id="95" name="正方形/長方形 94"/>
          <p:cNvSpPr/>
          <p:nvPr/>
        </p:nvSpPr>
        <p:spPr>
          <a:xfrm>
            <a:off x="777240" y="236220"/>
            <a:ext cx="6492240" cy="52197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角丸四角形吹き出し 95"/>
          <p:cNvSpPr/>
          <p:nvPr/>
        </p:nvSpPr>
        <p:spPr>
          <a:xfrm>
            <a:off x="7331536" y="1973324"/>
            <a:ext cx="715184" cy="280490"/>
          </a:xfrm>
          <a:prstGeom prst="wedgeRoundRectCallout">
            <a:avLst>
              <a:gd name="adj1" fmla="val -72169"/>
              <a:gd name="adj2" fmla="val 64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ブラウザ</a:t>
            </a:r>
            <a:endParaRPr kumimoji="1" lang="ja-JP" altLang="en-US" sz="1000" dirty="0"/>
          </a:p>
        </p:txBody>
      </p:sp>
      <p:sp>
        <p:nvSpPr>
          <p:cNvPr id="97" name="正方形/長方形 96"/>
          <p:cNvSpPr/>
          <p:nvPr/>
        </p:nvSpPr>
        <p:spPr>
          <a:xfrm>
            <a:off x="792480" y="245012"/>
            <a:ext cx="6461760" cy="312420"/>
          </a:xfrm>
          <a:prstGeom prst="rect">
            <a:avLst/>
          </a:prstGeom>
          <a:gradFill>
            <a:gsLst>
              <a:gs pos="0">
                <a:schemeClr val="accent3">
                  <a:satMod val="105000"/>
                  <a:tint val="67000"/>
                  <a:lumMod val="30000"/>
                  <a:lumOff val="70000"/>
                </a:schemeClr>
              </a:gs>
              <a:gs pos="50000">
                <a:schemeClr val="accent3">
                  <a:satMod val="103000"/>
                  <a:tint val="73000"/>
                  <a:lumMod val="40000"/>
                  <a:lumOff val="60000"/>
                </a:schemeClr>
              </a:gs>
              <a:gs pos="100000">
                <a:schemeClr val="accent3">
                  <a:satMod val="109000"/>
                  <a:tint val="81000"/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805760" y="261493"/>
            <a:ext cx="4600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harktool5     Microphone   Sound source   Transfer function   TSP signal</a:t>
            </a:r>
            <a:endParaRPr kumimoji="1" lang="ja-JP" altLang="en-US" sz="1200" dirty="0"/>
          </a:p>
        </p:txBody>
      </p:sp>
      <p:cxnSp>
        <p:nvCxnSpPr>
          <p:cNvPr id="101" name="直線コネクタ 100"/>
          <p:cNvCxnSpPr/>
          <p:nvPr/>
        </p:nvCxnSpPr>
        <p:spPr>
          <a:xfrm>
            <a:off x="2473150" y="243666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3415318" y="243666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4559953" y="243666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>
            <a:off x="5295135" y="236220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1604845" y="236220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64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76300" y="850761"/>
            <a:ext cx="1551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Microphone positions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21480" y="850761"/>
            <a:ext cx="1631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Sound source positions</a:t>
            </a:r>
            <a:endParaRPr kumimoji="1" lang="ja-JP" altLang="en-US" sz="1200" dirty="0"/>
          </a:p>
        </p:txBody>
      </p:sp>
      <p:sp>
        <p:nvSpPr>
          <p:cNvPr id="8" name="角丸四角形 7"/>
          <p:cNvSpPr/>
          <p:nvPr/>
        </p:nvSpPr>
        <p:spPr>
          <a:xfrm>
            <a:off x="2545080" y="3401198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7430" y="3155630"/>
            <a:ext cx="1277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Transfer function </a:t>
            </a:r>
            <a:endParaRPr kumimoji="1" lang="ja-JP" altLang="en-US" sz="1200" dirty="0"/>
          </a:p>
        </p:txBody>
      </p:sp>
      <p:sp>
        <p:nvSpPr>
          <p:cNvPr id="10" name="右矢印 9"/>
          <p:cNvSpPr/>
          <p:nvPr/>
        </p:nvSpPr>
        <p:spPr>
          <a:xfrm rot="3935223">
            <a:off x="2292016" y="256286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rot="6858363">
            <a:off x="4172873" y="258332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45080" y="3401199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815184" y="364574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47" name="角丸四角形 46"/>
          <p:cNvSpPr/>
          <p:nvPr/>
        </p:nvSpPr>
        <p:spPr>
          <a:xfrm>
            <a:off x="3395226" y="3647329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grpSp>
        <p:nvGrpSpPr>
          <p:cNvPr id="48" name="グループ化 47"/>
          <p:cNvGrpSpPr/>
          <p:nvPr/>
        </p:nvGrpSpPr>
        <p:grpSpPr>
          <a:xfrm>
            <a:off x="2706390" y="3804814"/>
            <a:ext cx="1545264" cy="276999"/>
            <a:chOff x="1010640" y="1371496"/>
            <a:chExt cx="1545264" cy="276999"/>
          </a:xfrm>
        </p:grpSpPr>
        <p:sp>
          <p:nvSpPr>
            <p:cNvPr id="49" name="テキスト ボックス 48"/>
            <p:cNvSpPr txBox="1"/>
            <p:nvPr/>
          </p:nvSpPr>
          <p:spPr>
            <a:xfrm>
              <a:off x="1010640" y="1371496"/>
              <a:ext cx="1424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Name:  _______.zip</a:t>
              </a:r>
              <a:endParaRPr kumimoji="1" lang="en-US" altLang="ja-JP" sz="1200" dirty="0" smtClean="0"/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2420952" y="1499436"/>
              <a:ext cx="73992" cy="659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V="1">
              <a:off x="2494944" y="1381796"/>
              <a:ext cx="60960" cy="18355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角丸四角形 51"/>
          <p:cNvSpPr/>
          <p:nvPr/>
        </p:nvSpPr>
        <p:spPr>
          <a:xfrm>
            <a:off x="2815184" y="4097369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53" name="角丸四角形 52"/>
          <p:cNvSpPr/>
          <p:nvPr/>
        </p:nvSpPr>
        <p:spPr>
          <a:xfrm>
            <a:off x="2815184" y="4341105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54" name="角丸四角形 53"/>
          <p:cNvSpPr/>
          <p:nvPr/>
        </p:nvSpPr>
        <p:spPr>
          <a:xfrm>
            <a:off x="1017168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17168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287272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1867314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grpSp>
        <p:nvGrpSpPr>
          <p:cNvPr id="58" name="グループ化 57"/>
          <p:cNvGrpSpPr/>
          <p:nvPr/>
        </p:nvGrpSpPr>
        <p:grpSpPr>
          <a:xfrm>
            <a:off x="1178478" y="1527025"/>
            <a:ext cx="1545264" cy="276999"/>
            <a:chOff x="1010640" y="1371496"/>
            <a:chExt cx="1545264" cy="276999"/>
          </a:xfrm>
        </p:grpSpPr>
        <p:sp>
          <p:nvSpPr>
            <p:cNvPr id="59" name="テキスト ボックス 58"/>
            <p:cNvSpPr txBox="1"/>
            <p:nvPr/>
          </p:nvSpPr>
          <p:spPr>
            <a:xfrm>
              <a:off x="1010640" y="1371496"/>
              <a:ext cx="14734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Name:  _______.xml</a:t>
              </a:r>
              <a:endParaRPr kumimoji="1" lang="en-US" altLang="ja-JP" sz="1200" dirty="0" smtClean="0"/>
            </a:p>
          </p:txBody>
        </p:sp>
        <p:cxnSp>
          <p:nvCxnSpPr>
            <p:cNvPr id="60" name="直線コネクタ 59"/>
            <p:cNvCxnSpPr/>
            <p:nvPr/>
          </p:nvCxnSpPr>
          <p:spPr>
            <a:xfrm>
              <a:off x="2420952" y="1499436"/>
              <a:ext cx="73992" cy="6591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 flipV="1">
              <a:off x="2494944" y="1381796"/>
              <a:ext cx="60960" cy="18355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角丸四角形 61"/>
          <p:cNvSpPr/>
          <p:nvPr/>
        </p:nvSpPr>
        <p:spPr>
          <a:xfrm>
            <a:off x="1287272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63" name="角丸四角形 62"/>
          <p:cNvSpPr/>
          <p:nvPr/>
        </p:nvSpPr>
        <p:spPr>
          <a:xfrm>
            <a:off x="1287272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64" name="角丸四角形 63"/>
          <p:cNvSpPr/>
          <p:nvPr/>
        </p:nvSpPr>
        <p:spPr>
          <a:xfrm>
            <a:off x="4397085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397085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66" name="角丸四角形 65"/>
          <p:cNvSpPr/>
          <p:nvPr/>
        </p:nvSpPr>
        <p:spPr>
          <a:xfrm>
            <a:off x="4667189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67" name="角丸四角形 66"/>
          <p:cNvSpPr/>
          <p:nvPr/>
        </p:nvSpPr>
        <p:spPr>
          <a:xfrm>
            <a:off x="5247231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558395" y="1527025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_______.xml</a:t>
            </a:r>
            <a:endParaRPr kumimoji="1" lang="en-US" altLang="ja-JP" sz="1200" dirty="0" smtClean="0"/>
          </a:p>
        </p:txBody>
      </p:sp>
      <p:sp>
        <p:nvSpPr>
          <p:cNvPr id="72" name="角丸四角形 71"/>
          <p:cNvSpPr/>
          <p:nvPr/>
        </p:nvSpPr>
        <p:spPr>
          <a:xfrm>
            <a:off x="4667189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73" name="角丸四角形 72"/>
          <p:cNvSpPr/>
          <p:nvPr/>
        </p:nvSpPr>
        <p:spPr>
          <a:xfrm>
            <a:off x="4667189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cxnSp>
        <p:nvCxnSpPr>
          <p:cNvPr id="37" name="直線コネクタ 36"/>
          <p:cNvCxnSpPr/>
          <p:nvPr/>
        </p:nvCxnSpPr>
        <p:spPr>
          <a:xfrm>
            <a:off x="5940421" y="1574429"/>
            <a:ext cx="119832" cy="1732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H="1">
            <a:off x="5935009" y="1569278"/>
            <a:ext cx="119832" cy="1732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291845" y="243667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トップ</a:t>
            </a:r>
            <a:r>
              <a:rPr lang="ja-JP" altLang="en-US" dirty="0" smtClean="0"/>
              <a:t>画面メモ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76" name="角丸四角形吹き出し 75"/>
          <p:cNvSpPr/>
          <p:nvPr/>
        </p:nvSpPr>
        <p:spPr>
          <a:xfrm>
            <a:off x="5901261" y="910250"/>
            <a:ext cx="1831772" cy="454967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kumimoji="1" lang="ja-JP" altLang="en-US" sz="800" dirty="0" smtClean="0"/>
              <a:t>アップロード</a:t>
            </a:r>
            <a:r>
              <a:rPr kumimoji="1" lang="en-US" altLang="ja-JP" sz="800" dirty="0" smtClean="0"/>
              <a:t>/</a:t>
            </a:r>
            <a:r>
              <a:rPr kumimoji="1" lang="ja-JP" altLang="en-US" sz="800" dirty="0" smtClean="0"/>
              <a:t>生成されたら </a:t>
            </a:r>
            <a:r>
              <a:rPr lang="en-US" altLang="ja-JP" sz="800" dirty="0" smtClean="0"/>
              <a:t>harktool5-validxml </a:t>
            </a:r>
            <a:r>
              <a:rPr lang="ja-JP" altLang="en-US" sz="800" dirty="0" smtClean="0"/>
              <a:t>を実行して、正しいなら</a:t>
            </a:r>
            <a:r>
              <a:rPr lang="en-US" altLang="ja-JP" sz="800" dirty="0"/>
              <a:t> </a:t>
            </a:r>
            <a:r>
              <a:rPr lang="en-US" altLang="ja-JP" sz="800" dirty="0" smtClean="0"/>
              <a:t>glyphicon-ok </a:t>
            </a:r>
            <a:r>
              <a:rPr kumimoji="1" lang="ja-JP" altLang="en-US" sz="800" dirty="0" smtClean="0"/>
              <a:t>誤りなら</a:t>
            </a:r>
            <a:r>
              <a:rPr lang="en-US" altLang="ja-JP" sz="800" dirty="0"/>
              <a:t> </a:t>
            </a:r>
            <a:r>
              <a:rPr lang="en-US" altLang="ja-JP" sz="800" dirty="0" smtClean="0"/>
              <a:t>glyphicon-remove.</a:t>
            </a:r>
          </a:p>
        </p:txBody>
      </p:sp>
      <p:sp>
        <p:nvSpPr>
          <p:cNvPr id="77" name="角丸四角形吹き出し 76"/>
          <p:cNvSpPr/>
          <p:nvPr/>
        </p:nvSpPr>
        <p:spPr>
          <a:xfrm>
            <a:off x="5152815" y="494458"/>
            <a:ext cx="639652" cy="303208"/>
          </a:xfrm>
          <a:prstGeom prst="wedgeRoundRectCallout">
            <a:avLst>
              <a:gd name="adj1" fmla="val -64282"/>
              <a:gd name="adj2" fmla="val 23617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ファイルのアップロード</a:t>
            </a:r>
            <a:endParaRPr lang="en-US" altLang="ja-JP" sz="800" dirty="0" smtClean="0"/>
          </a:p>
        </p:txBody>
      </p:sp>
      <p:sp>
        <p:nvSpPr>
          <p:cNvPr id="78" name="角丸四角形吹き出し 77"/>
          <p:cNvSpPr/>
          <p:nvPr/>
        </p:nvSpPr>
        <p:spPr>
          <a:xfrm>
            <a:off x="5853017" y="506239"/>
            <a:ext cx="751344" cy="303208"/>
          </a:xfrm>
          <a:prstGeom prst="wedgeRoundRectCallout">
            <a:avLst>
              <a:gd name="adj1" fmla="val -64282"/>
              <a:gd name="adj2" fmla="val 23617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ファイル生成画面へ移動</a:t>
            </a:r>
            <a:endParaRPr lang="en-US" altLang="ja-JP" sz="800" dirty="0" smtClean="0"/>
          </a:p>
        </p:txBody>
      </p:sp>
      <p:sp>
        <p:nvSpPr>
          <p:cNvPr id="81" name="角丸四角形吹き出し 80"/>
          <p:cNvSpPr/>
          <p:nvPr/>
        </p:nvSpPr>
        <p:spPr>
          <a:xfrm>
            <a:off x="3778475" y="1702808"/>
            <a:ext cx="764087" cy="303208"/>
          </a:xfrm>
          <a:prstGeom prst="wedgeRoundRectCallout">
            <a:avLst>
              <a:gd name="adj1" fmla="val 68050"/>
              <a:gd name="adj2" fmla="val 4969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ファイルがなければ </a:t>
            </a:r>
            <a:r>
              <a:rPr lang="en-US" altLang="ja-JP" sz="800" dirty="0" smtClean="0"/>
              <a:t>disable</a:t>
            </a:r>
          </a:p>
        </p:txBody>
      </p:sp>
      <p:sp>
        <p:nvSpPr>
          <p:cNvPr id="82" name="角丸四角形吹き出し 81"/>
          <p:cNvSpPr/>
          <p:nvPr/>
        </p:nvSpPr>
        <p:spPr>
          <a:xfrm>
            <a:off x="3792740" y="2038785"/>
            <a:ext cx="764087" cy="303208"/>
          </a:xfrm>
          <a:prstGeom prst="wedgeRoundRectCallout">
            <a:avLst>
              <a:gd name="adj1" fmla="val 68050"/>
              <a:gd name="adj2" fmla="val 4969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ファイルがなければ </a:t>
            </a:r>
            <a:r>
              <a:rPr lang="en-US" altLang="ja-JP" sz="800" dirty="0" smtClean="0"/>
              <a:t>disable</a:t>
            </a:r>
          </a:p>
        </p:txBody>
      </p:sp>
      <p:sp>
        <p:nvSpPr>
          <p:cNvPr id="83" name="角丸四角形吹き出し 82"/>
          <p:cNvSpPr/>
          <p:nvPr/>
        </p:nvSpPr>
        <p:spPr>
          <a:xfrm>
            <a:off x="1929175" y="4349180"/>
            <a:ext cx="764087" cy="303208"/>
          </a:xfrm>
          <a:prstGeom prst="wedgeRoundRectCallout">
            <a:avLst>
              <a:gd name="adj1" fmla="val 68050"/>
              <a:gd name="adj2" fmla="val 4969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ファイルがなければ </a:t>
            </a:r>
            <a:r>
              <a:rPr lang="en-US" altLang="ja-JP" sz="800" dirty="0" smtClean="0"/>
              <a:t>disable</a:t>
            </a:r>
          </a:p>
        </p:txBody>
      </p:sp>
      <p:sp>
        <p:nvSpPr>
          <p:cNvPr id="84" name="角丸四角形吹き出し 83"/>
          <p:cNvSpPr/>
          <p:nvPr/>
        </p:nvSpPr>
        <p:spPr>
          <a:xfrm>
            <a:off x="1913846" y="4011028"/>
            <a:ext cx="764087" cy="303208"/>
          </a:xfrm>
          <a:prstGeom prst="wedgeRoundRectCallout">
            <a:avLst>
              <a:gd name="adj1" fmla="val 68050"/>
              <a:gd name="adj2" fmla="val 4969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ファイルがなければ </a:t>
            </a:r>
            <a:r>
              <a:rPr lang="en-US" altLang="ja-JP" sz="800" dirty="0" smtClean="0"/>
              <a:t>disable</a:t>
            </a:r>
          </a:p>
        </p:txBody>
      </p:sp>
      <p:sp>
        <p:nvSpPr>
          <p:cNvPr id="87" name="角丸四角形吹き出し 86"/>
          <p:cNvSpPr/>
          <p:nvPr/>
        </p:nvSpPr>
        <p:spPr>
          <a:xfrm>
            <a:off x="3623358" y="3280151"/>
            <a:ext cx="764087" cy="303208"/>
          </a:xfrm>
          <a:prstGeom prst="wedgeRoundRectCallout">
            <a:avLst>
              <a:gd name="adj1" fmla="val -32674"/>
              <a:gd name="adj2" fmla="val 8287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上の</a:t>
            </a:r>
            <a:r>
              <a:rPr lang="en-US" altLang="ja-JP" sz="800" dirty="0" smtClean="0"/>
              <a:t>2</a:t>
            </a:r>
            <a:r>
              <a:rPr lang="ja-JP" altLang="en-US" sz="800" dirty="0" smtClean="0"/>
              <a:t>つから</a:t>
            </a:r>
            <a:endParaRPr lang="en-US" altLang="ja-JP" sz="800" dirty="0" smtClean="0"/>
          </a:p>
          <a:p>
            <a:r>
              <a:rPr lang="ja-JP" altLang="en-US" sz="800" dirty="0"/>
              <a:t>伝達</a:t>
            </a:r>
            <a:r>
              <a:rPr lang="ja-JP" altLang="en-US" sz="800" dirty="0" smtClean="0"/>
              <a:t>関数生成</a:t>
            </a:r>
            <a:endParaRPr lang="en-US" altLang="ja-JP" sz="800" dirty="0" smtClean="0"/>
          </a:p>
        </p:txBody>
      </p:sp>
      <p:sp>
        <p:nvSpPr>
          <p:cNvPr id="88" name="角丸四角形吹き出し 87"/>
          <p:cNvSpPr/>
          <p:nvPr/>
        </p:nvSpPr>
        <p:spPr>
          <a:xfrm>
            <a:off x="4492876" y="3854329"/>
            <a:ext cx="1831772" cy="454967"/>
          </a:xfrm>
          <a:prstGeom prst="wedgeRoundRectCallout">
            <a:avLst>
              <a:gd name="adj1" fmla="val -59290"/>
              <a:gd name="adj2" fmla="val -3101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kumimoji="1" lang="ja-JP" altLang="en-US" sz="800" dirty="0" smtClean="0"/>
              <a:t>アップロード</a:t>
            </a:r>
            <a:r>
              <a:rPr kumimoji="1" lang="en-US" altLang="ja-JP" sz="800" dirty="0" smtClean="0"/>
              <a:t>/</a:t>
            </a:r>
            <a:r>
              <a:rPr kumimoji="1" lang="ja-JP" altLang="en-US" sz="800" dirty="0" smtClean="0"/>
              <a:t>生成されたら </a:t>
            </a:r>
            <a:r>
              <a:rPr lang="en-US" altLang="ja-JP" sz="800" dirty="0" smtClean="0"/>
              <a:t>harktool5-validtf </a:t>
            </a:r>
            <a:r>
              <a:rPr lang="ja-JP" altLang="en-US" sz="800" dirty="0" smtClean="0"/>
              <a:t>を実行して、正しいなら</a:t>
            </a:r>
            <a:r>
              <a:rPr lang="en-US" altLang="ja-JP" sz="800" dirty="0"/>
              <a:t> </a:t>
            </a:r>
            <a:r>
              <a:rPr lang="en-US" altLang="ja-JP" sz="800" dirty="0" smtClean="0"/>
              <a:t>glyphicon-ok </a:t>
            </a:r>
            <a:r>
              <a:rPr kumimoji="1" lang="ja-JP" altLang="en-US" sz="800" dirty="0" smtClean="0"/>
              <a:t>誤りなら</a:t>
            </a:r>
            <a:r>
              <a:rPr lang="en-US" altLang="ja-JP" sz="800" dirty="0"/>
              <a:t> </a:t>
            </a:r>
            <a:r>
              <a:rPr lang="en-US" altLang="ja-JP" sz="800" dirty="0" smtClean="0"/>
              <a:t>glyphicon-remove.</a:t>
            </a:r>
          </a:p>
        </p:txBody>
      </p:sp>
      <p:sp>
        <p:nvSpPr>
          <p:cNvPr id="89" name="角丸四角形吹き出し 88"/>
          <p:cNvSpPr/>
          <p:nvPr/>
        </p:nvSpPr>
        <p:spPr>
          <a:xfrm>
            <a:off x="3301329" y="2786231"/>
            <a:ext cx="639652" cy="303208"/>
          </a:xfrm>
          <a:prstGeom prst="wedgeRoundRectCallout">
            <a:avLst>
              <a:gd name="adj1" fmla="val -64282"/>
              <a:gd name="adj2" fmla="val 23617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ファイルのアップロード</a:t>
            </a:r>
            <a:endParaRPr lang="en-US" altLang="ja-JP" sz="800" dirty="0" smtClean="0"/>
          </a:p>
        </p:txBody>
      </p:sp>
      <p:sp>
        <p:nvSpPr>
          <p:cNvPr id="90" name="角丸四角形吹き出し 89"/>
          <p:cNvSpPr/>
          <p:nvPr/>
        </p:nvSpPr>
        <p:spPr>
          <a:xfrm>
            <a:off x="3621155" y="4500784"/>
            <a:ext cx="1345704" cy="303208"/>
          </a:xfrm>
          <a:prstGeom prst="wedgeRoundRectCallout">
            <a:avLst>
              <a:gd name="adj1" fmla="val -62187"/>
              <a:gd name="adj2" fmla="val -6037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アップロード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生成されたファイルの可視化画面へ移動</a:t>
            </a:r>
            <a:endParaRPr lang="en-US" altLang="ja-JP" sz="800" dirty="0" smtClean="0"/>
          </a:p>
        </p:txBody>
      </p:sp>
      <p:sp>
        <p:nvSpPr>
          <p:cNvPr id="91" name="角丸四角形吹き出し 90"/>
          <p:cNvSpPr/>
          <p:nvPr/>
        </p:nvSpPr>
        <p:spPr>
          <a:xfrm>
            <a:off x="4830381" y="2746815"/>
            <a:ext cx="764087" cy="303208"/>
          </a:xfrm>
          <a:prstGeom prst="wedgeRoundRectCallout">
            <a:avLst>
              <a:gd name="adj1" fmla="val -81540"/>
              <a:gd name="adj2" fmla="val -1513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ファイルがなければ </a:t>
            </a:r>
            <a:r>
              <a:rPr lang="ja-JP" altLang="en-US" sz="800" dirty="0"/>
              <a:t>薄く</a:t>
            </a:r>
            <a:endParaRPr lang="en-US" altLang="ja-JP" sz="800" dirty="0" smtClean="0"/>
          </a:p>
        </p:txBody>
      </p:sp>
      <p:sp>
        <p:nvSpPr>
          <p:cNvPr id="92" name="角丸四角形吹き出し 91"/>
          <p:cNvSpPr/>
          <p:nvPr/>
        </p:nvSpPr>
        <p:spPr>
          <a:xfrm>
            <a:off x="1636090" y="2830777"/>
            <a:ext cx="764087" cy="303208"/>
          </a:xfrm>
          <a:prstGeom prst="wedgeRoundRectCallout">
            <a:avLst>
              <a:gd name="adj1" fmla="val 72039"/>
              <a:gd name="adj2" fmla="val -45294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ファイルがなければ </a:t>
            </a:r>
            <a:r>
              <a:rPr lang="ja-JP" altLang="en-US" sz="800" dirty="0"/>
              <a:t>薄く</a:t>
            </a:r>
            <a:endParaRPr lang="en-US" altLang="ja-JP" sz="800" dirty="0" smtClean="0"/>
          </a:p>
        </p:txBody>
      </p:sp>
      <p:sp>
        <p:nvSpPr>
          <p:cNvPr id="93" name="角丸四角形吹き出し 92"/>
          <p:cNvSpPr/>
          <p:nvPr/>
        </p:nvSpPr>
        <p:spPr>
          <a:xfrm>
            <a:off x="5510011" y="1851657"/>
            <a:ext cx="1089659" cy="434923"/>
          </a:xfrm>
          <a:prstGeom prst="wedgeRoundRectCallout">
            <a:avLst>
              <a:gd name="adj1" fmla="val -18130"/>
              <a:gd name="adj2" fmla="val 1866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800" dirty="0" smtClean="0"/>
              <a:t>Error!</a:t>
            </a:r>
          </a:p>
          <a:p>
            <a:r>
              <a:rPr kumimoji="1" lang="en-US" altLang="ja-JP" sz="800" dirty="0" err="1" smtClean="0"/>
              <a:t>harktoolcli-validxml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のエラー出力</a:t>
            </a:r>
            <a:endParaRPr kumimoji="1" lang="ja-JP" altLang="en-US" sz="800" dirty="0"/>
          </a:p>
        </p:txBody>
      </p:sp>
      <p:sp>
        <p:nvSpPr>
          <p:cNvPr id="79" name="角丸四角形吹き出し 78"/>
          <p:cNvSpPr/>
          <p:nvPr/>
        </p:nvSpPr>
        <p:spPr>
          <a:xfrm>
            <a:off x="5527373" y="1748776"/>
            <a:ext cx="1170099" cy="303208"/>
          </a:xfrm>
          <a:prstGeom prst="wedgeRoundRectCallout">
            <a:avLst>
              <a:gd name="adj1" fmla="val -65584"/>
              <a:gd name="adj2" fmla="val 12508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アップロード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生成されたらそれをダウンロード</a:t>
            </a:r>
            <a:endParaRPr lang="en-US" altLang="ja-JP" sz="800" dirty="0" smtClean="0"/>
          </a:p>
        </p:txBody>
      </p:sp>
      <p:sp>
        <p:nvSpPr>
          <p:cNvPr id="80" name="角丸四角形吹き出し 79"/>
          <p:cNvSpPr/>
          <p:nvPr/>
        </p:nvSpPr>
        <p:spPr>
          <a:xfrm>
            <a:off x="5472641" y="2209011"/>
            <a:ext cx="1345704" cy="303208"/>
          </a:xfrm>
          <a:prstGeom prst="wedgeRoundRectCallout">
            <a:avLst>
              <a:gd name="adj1" fmla="val -62187"/>
              <a:gd name="adj2" fmla="val -6037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アップロード</a:t>
            </a:r>
            <a:r>
              <a:rPr lang="en-US" altLang="ja-JP" sz="800" dirty="0" smtClean="0"/>
              <a:t>/</a:t>
            </a:r>
            <a:r>
              <a:rPr lang="ja-JP" altLang="en-US" sz="800" dirty="0" smtClean="0"/>
              <a:t>生成されたファイルの可視化画面へ移動</a:t>
            </a:r>
            <a:endParaRPr lang="en-US" altLang="ja-JP" sz="800" dirty="0" smtClean="0"/>
          </a:p>
        </p:txBody>
      </p:sp>
      <p:sp>
        <p:nvSpPr>
          <p:cNvPr id="94" name="角丸四角形吹き出し 93"/>
          <p:cNvSpPr/>
          <p:nvPr/>
        </p:nvSpPr>
        <p:spPr>
          <a:xfrm>
            <a:off x="6872971" y="2038785"/>
            <a:ext cx="839625" cy="151604"/>
          </a:xfrm>
          <a:prstGeom prst="wedgeRoundRectCallout">
            <a:avLst>
              <a:gd name="adj1" fmla="val -80105"/>
              <a:gd name="adj2" fmla="val 3261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/>
              <a:t>エラー</a:t>
            </a:r>
            <a:r>
              <a:rPr lang="ja-JP" altLang="en-US" sz="800" dirty="0" smtClean="0"/>
              <a:t>時は表示</a:t>
            </a:r>
            <a:endParaRPr lang="en-US" altLang="ja-JP" sz="800" dirty="0" smtClean="0"/>
          </a:p>
        </p:txBody>
      </p:sp>
    </p:spTree>
    <p:extLst>
      <p:ext uri="{BB962C8B-B14F-4D97-AF65-F5344CB8AC3E}">
        <p14:creationId xmlns:p14="http://schemas.microsoft.com/office/powerpoint/2010/main" val="4249131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76300" y="850761"/>
            <a:ext cx="1551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Microphone positions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21480" y="850761"/>
            <a:ext cx="1631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Sound source positions</a:t>
            </a:r>
            <a:endParaRPr kumimoji="1" lang="ja-JP" altLang="en-US" sz="1200" dirty="0"/>
          </a:p>
        </p:txBody>
      </p:sp>
      <p:sp>
        <p:nvSpPr>
          <p:cNvPr id="8" name="角丸四角形 7"/>
          <p:cNvSpPr/>
          <p:nvPr/>
        </p:nvSpPr>
        <p:spPr>
          <a:xfrm>
            <a:off x="2545080" y="3401198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7430" y="3155630"/>
            <a:ext cx="1277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Transfer function </a:t>
            </a:r>
            <a:endParaRPr kumimoji="1" lang="ja-JP" altLang="en-US" sz="1200" dirty="0"/>
          </a:p>
        </p:txBody>
      </p:sp>
      <p:sp>
        <p:nvSpPr>
          <p:cNvPr id="10" name="右矢印 9"/>
          <p:cNvSpPr/>
          <p:nvPr/>
        </p:nvSpPr>
        <p:spPr>
          <a:xfrm rot="3935223">
            <a:off x="2292016" y="2562865"/>
            <a:ext cx="708660" cy="4846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 rot="6858363">
            <a:off x="4172873" y="2583325"/>
            <a:ext cx="708660" cy="4846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45080" y="3401199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815184" y="364574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47" name="角丸四角形 46"/>
          <p:cNvSpPr/>
          <p:nvPr/>
        </p:nvSpPr>
        <p:spPr>
          <a:xfrm>
            <a:off x="3395226" y="3647329"/>
            <a:ext cx="5452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Create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706390" y="3804814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No File</a:t>
            </a:r>
            <a:endParaRPr lang="en-US" altLang="ja-JP" sz="1200" dirty="0"/>
          </a:p>
        </p:txBody>
      </p:sp>
      <p:sp>
        <p:nvSpPr>
          <p:cNvPr id="52" name="角丸四角形 51"/>
          <p:cNvSpPr/>
          <p:nvPr/>
        </p:nvSpPr>
        <p:spPr>
          <a:xfrm>
            <a:off x="2815184" y="4097369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Download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2815184" y="4341105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Visualize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1017168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17168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287272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1867314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178478" y="1527025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No File</a:t>
            </a:r>
            <a:endParaRPr lang="en-US" altLang="ja-JP" sz="1200" dirty="0"/>
          </a:p>
        </p:txBody>
      </p:sp>
      <p:sp>
        <p:nvSpPr>
          <p:cNvPr id="62" name="角丸四角形 61"/>
          <p:cNvSpPr/>
          <p:nvPr/>
        </p:nvSpPr>
        <p:spPr>
          <a:xfrm>
            <a:off x="1287272" y="1819580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Download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1287272" y="2063316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Visualize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4397085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397085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66" name="角丸四角形 65"/>
          <p:cNvSpPr/>
          <p:nvPr/>
        </p:nvSpPr>
        <p:spPr>
          <a:xfrm>
            <a:off x="4667189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67" name="角丸四角形 66"/>
          <p:cNvSpPr/>
          <p:nvPr/>
        </p:nvSpPr>
        <p:spPr>
          <a:xfrm>
            <a:off x="5247231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558395" y="1527025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No File</a:t>
            </a:r>
            <a:endParaRPr kumimoji="1" lang="en-US" altLang="ja-JP" sz="1200" dirty="0" smtClean="0"/>
          </a:p>
        </p:txBody>
      </p:sp>
      <p:sp>
        <p:nvSpPr>
          <p:cNvPr id="72" name="角丸四角形 71"/>
          <p:cNvSpPr/>
          <p:nvPr/>
        </p:nvSpPr>
        <p:spPr>
          <a:xfrm>
            <a:off x="4667189" y="1819580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Download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73" name="角丸四角形 72"/>
          <p:cNvSpPr/>
          <p:nvPr/>
        </p:nvSpPr>
        <p:spPr>
          <a:xfrm>
            <a:off x="4667189" y="2063316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Visualize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91845" y="243667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トップ</a:t>
            </a:r>
            <a:r>
              <a:rPr lang="ja-JP" altLang="en-US" dirty="0" smtClean="0"/>
              <a:t>画面初期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68" name="角丸四角形吹き出し 67"/>
          <p:cNvSpPr/>
          <p:nvPr/>
        </p:nvSpPr>
        <p:spPr>
          <a:xfrm>
            <a:off x="2412550" y="259625"/>
            <a:ext cx="923066" cy="303208"/>
          </a:xfrm>
          <a:prstGeom prst="wedgeRoundRectCallout">
            <a:avLst>
              <a:gd name="adj1" fmla="val 30764"/>
              <a:gd name="adj2" fmla="val 17534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はじめはほとんど </a:t>
            </a:r>
            <a:r>
              <a:rPr lang="en-US" altLang="ja-JP" sz="800" dirty="0" smtClean="0"/>
              <a:t>disable</a:t>
            </a:r>
          </a:p>
        </p:txBody>
      </p:sp>
      <p:sp>
        <p:nvSpPr>
          <p:cNvPr id="2" name="右矢印 1"/>
          <p:cNvSpPr/>
          <p:nvPr/>
        </p:nvSpPr>
        <p:spPr>
          <a:xfrm rot="19246093">
            <a:off x="2110698" y="1532213"/>
            <a:ext cx="202809" cy="125306"/>
          </a:xfrm>
          <a:prstGeom prst="rightArrow">
            <a:avLst>
              <a:gd name="adj1" fmla="val 20370"/>
              <a:gd name="adj2" fmla="val 949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02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76300" y="850761"/>
            <a:ext cx="1551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Microphone positions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21480" y="850761"/>
            <a:ext cx="1631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Sound source positions</a:t>
            </a:r>
            <a:endParaRPr kumimoji="1" lang="ja-JP" altLang="en-US" sz="1200" dirty="0"/>
          </a:p>
        </p:txBody>
      </p:sp>
      <p:sp>
        <p:nvSpPr>
          <p:cNvPr id="8" name="角丸四角形 7"/>
          <p:cNvSpPr/>
          <p:nvPr/>
        </p:nvSpPr>
        <p:spPr>
          <a:xfrm>
            <a:off x="2545080" y="3401198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7430" y="3155630"/>
            <a:ext cx="1277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Transfer function </a:t>
            </a:r>
            <a:endParaRPr kumimoji="1" lang="ja-JP" altLang="en-US" sz="1200" dirty="0"/>
          </a:p>
        </p:txBody>
      </p:sp>
      <p:sp>
        <p:nvSpPr>
          <p:cNvPr id="11" name="右矢印 10"/>
          <p:cNvSpPr/>
          <p:nvPr/>
        </p:nvSpPr>
        <p:spPr>
          <a:xfrm rot="6858363">
            <a:off x="4172873" y="2583325"/>
            <a:ext cx="708660" cy="4846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45080" y="3401199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815184" y="364574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47" name="角丸四角形 46"/>
          <p:cNvSpPr/>
          <p:nvPr/>
        </p:nvSpPr>
        <p:spPr>
          <a:xfrm>
            <a:off x="3395226" y="3647329"/>
            <a:ext cx="5452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Create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706390" y="3804814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No File</a:t>
            </a:r>
            <a:endParaRPr lang="en-US" altLang="ja-JP" sz="1200" dirty="0"/>
          </a:p>
        </p:txBody>
      </p:sp>
      <p:sp>
        <p:nvSpPr>
          <p:cNvPr id="52" name="角丸四角形 51"/>
          <p:cNvSpPr/>
          <p:nvPr/>
        </p:nvSpPr>
        <p:spPr>
          <a:xfrm>
            <a:off x="2815184" y="4097369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Download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2815184" y="4341105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Visualize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1017168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17168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287272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1867314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4" name="角丸四角形 63"/>
          <p:cNvSpPr/>
          <p:nvPr/>
        </p:nvSpPr>
        <p:spPr>
          <a:xfrm>
            <a:off x="4397085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397085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66" name="角丸四角形 65"/>
          <p:cNvSpPr/>
          <p:nvPr/>
        </p:nvSpPr>
        <p:spPr>
          <a:xfrm>
            <a:off x="4667189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67" name="角丸四角形 66"/>
          <p:cNvSpPr/>
          <p:nvPr/>
        </p:nvSpPr>
        <p:spPr>
          <a:xfrm>
            <a:off x="5247231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558395" y="1527025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No File</a:t>
            </a:r>
            <a:endParaRPr kumimoji="1" lang="en-US" altLang="ja-JP" sz="1200" dirty="0" smtClean="0"/>
          </a:p>
        </p:txBody>
      </p:sp>
      <p:sp>
        <p:nvSpPr>
          <p:cNvPr id="72" name="角丸四角形 71"/>
          <p:cNvSpPr/>
          <p:nvPr/>
        </p:nvSpPr>
        <p:spPr>
          <a:xfrm>
            <a:off x="4667189" y="1819580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Download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73" name="角丸四角形 72"/>
          <p:cNvSpPr/>
          <p:nvPr/>
        </p:nvSpPr>
        <p:spPr>
          <a:xfrm>
            <a:off x="4667189" y="2063316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Visualize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91845" y="243667"/>
            <a:ext cx="270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マイク</a:t>
            </a:r>
            <a:r>
              <a:rPr lang="ja-JP" altLang="en-US" dirty="0" smtClean="0"/>
              <a:t>位置ファイル生成後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30" name="右矢印 29"/>
          <p:cNvSpPr/>
          <p:nvPr/>
        </p:nvSpPr>
        <p:spPr>
          <a:xfrm rot="3935223">
            <a:off x="2292016" y="256286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178478" y="1527025"/>
            <a:ext cx="159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microcone.xml</a:t>
            </a:r>
            <a:endParaRPr kumimoji="1" lang="en-US" altLang="ja-JP" sz="1200" dirty="0" smtClean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725950" y="1654965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2799942" y="1537325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角丸四角形 34"/>
          <p:cNvSpPr/>
          <p:nvPr/>
        </p:nvSpPr>
        <p:spPr>
          <a:xfrm>
            <a:off x="1287272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36" name="角丸四角形 35"/>
          <p:cNvSpPr/>
          <p:nvPr/>
        </p:nvSpPr>
        <p:spPr>
          <a:xfrm>
            <a:off x="1287272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37" name="角丸四角形吹き出し 36"/>
          <p:cNvSpPr/>
          <p:nvPr/>
        </p:nvSpPr>
        <p:spPr>
          <a:xfrm>
            <a:off x="414767" y="2746815"/>
            <a:ext cx="923066" cy="303208"/>
          </a:xfrm>
          <a:prstGeom prst="wedgeRoundRectCallout">
            <a:avLst>
              <a:gd name="adj1" fmla="val 75342"/>
              <a:gd name="adj2" fmla="val -105609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この辺りの色がつく</a:t>
            </a:r>
            <a:endParaRPr lang="en-US" altLang="ja-JP" sz="800" dirty="0" smtClean="0"/>
          </a:p>
        </p:txBody>
      </p:sp>
      <p:sp>
        <p:nvSpPr>
          <p:cNvPr id="39" name="右矢印 38"/>
          <p:cNvSpPr/>
          <p:nvPr/>
        </p:nvSpPr>
        <p:spPr>
          <a:xfrm rot="19246093">
            <a:off x="4596410" y="1512073"/>
            <a:ext cx="202809" cy="125306"/>
          </a:xfrm>
          <a:prstGeom prst="rightArrow">
            <a:avLst>
              <a:gd name="adj1" fmla="val 20370"/>
              <a:gd name="adj2" fmla="val 949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475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76300" y="850761"/>
            <a:ext cx="1551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Microphone positions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21480" y="850761"/>
            <a:ext cx="1631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Sound source positions</a:t>
            </a:r>
            <a:endParaRPr kumimoji="1" lang="ja-JP" altLang="en-US" sz="1200" dirty="0"/>
          </a:p>
        </p:txBody>
      </p:sp>
      <p:sp>
        <p:nvSpPr>
          <p:cNvPr id="8" name="角丸四角形 7"/>
          <p:cNvSpPr/>
          <p:nvPr/>
        </p:nvSpPr>
        <p:spPr>
          <a:xfrm>
            <a:off x="2545080" y="3401198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7430" y="3155630"/>
            <a:ext cx="1277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Transfer function </a:t>
            </a:r>
            <a:endParaRPr kumimoji="1" lang="ja-JP" altLang="en-US" sz="1200" dirty="0"/>
          </a:p>
        </p:txBody>
      </p:sp>
      <p:sp>
        <p:nvSpPr>
          <p:cNvPr id="11" name="右矢印 10"/>
          <p:cNvSpPr/>
          <p:nvPr/>
        </p:nvSpPr>
        <p:spPr>
          <a:xfrm rot="6858363">
            <a:off x="4172873" y="2583325"/>
            <a:ext cx="708660" cy="4846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45080" y="3401199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815184" y="364574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47" name="角丸四角形 46"/>
          <p:cNvSpPr/>
          <p:nvPr/>
        </p:nvSpPr>
        <p:spPr>
          <a:xfrm>
            <a:off x="3395226" y="3647329"/>
            <a:ext cx="5452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Create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706390" y="3804814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No File</a:t>
            </a:r>
            <a:endParaRPr lang="en-US" altLang="ja-JP" sz="1200" dirty="0"/>
          </a:p>
        </p:txBody>
      </p:sp>
      <p:sp>
        <p:nvSpPr>
          <p:cNvPr id="52" name="角丸四角形 51"/>
          <p:cNvSpPr/>
          <p:nvPr/>
        </p:nvSpPr>
        <p:spPr>
          <a:xfrm>
            <a:off x="2815184" y="4097369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Download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2815184" y="4341105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Visualize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1017168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17168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287272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1867314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4" name="角丸四角形 63"/>
          <p:cNvSpPr/>
          <p:nvPr/>
        </p:nvSpPr>
        <p:spPr>
          <a:xfrm>
            <a:off x="4397085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397085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91845" y="243667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音源</a:t>
            </a:r>
            <a:r>
              <a:rPr lang="ja-JP" altLang="en-US" dirty="0" smtClean="0"/>
              <a:t>位置ファイル生成後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30" name="右矢印 29"/>
          <p:cNvSpPr/>
          <p:nvPr/>
        </p:nvSpPr>
        <p:spPr>
          <a:xfrm rot="3935223">
            <a:off x="2292016" y="256286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178478" y="1527025"/>
            <a:ext cx="159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microcone.xml</a:t>
            </a:r>
            <a:endParaRPr kumimoji="1" lang="en-US" altLang="ja-JP" sz="1200" dirty="0" smtClean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725950" y="1654965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2799942" y="1537325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角丸四角形 34"/>
          <p:cNvSpPr/>
          <p:nvPr/>
        </p:nvSpPr>
        <p:spPr>
          <a:xfrm>
            <a:off x="1287272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36" name="角丸四角形 35"/>
          <p:cNvSpPr/>
          <p:nvPr/>
        </p:nvSpPr>
        <p:spPr>
          <a:xfrm>
            <a:off x="1287272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37" name="角丸四角形 36"/>
          <p:cNvSpPr/>
          <p:nvPr/>
        </p:nvSpPr>
        <p:spPr>
          <a:xfrm>
            <a:off x="4667189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38" name="角丸四角形 37"/>
          <p:cNvSpPr/>
          <p:nvPr/>
        </p:nvSpPr>
        <p:spPr>
          <a:xfrm>
            <a:off x="5247231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8395" y="1527025"/>
            <a:ext cx="1580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smatroom.xml</a:t>
            </a:r>
            <a:endParaRPr kumimoji="1" lang="en-US" altLang="ja-JP" sz="1200" dirty="0" smtClean="0"/>
          </a:p>
        </p:txBody>
      </p:sp>
      <p:sp>
        <p:nvSpPr>
          <p:cNvPr id="40" name="角丸四角形 39"/>
          <p:cNvSpPr/>
          <p:nvPr/>
        </p:nvSpPr>
        <p:spPr>
          <a:xfrm>
            <a:off x="4667189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41" name="角丸四角形 40"/>
          <p:cNvSpPr/>
          <p:nvPr/>
        </p:nvSpPr>
        <p:spPr>
          <a:xfrm>
            <a:off x="4667189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cxnSp>
        <p:nvCxnSpPr>
          <p:cNvPr id="42" name="直線コネクタ 41"/>
          <p:cNvCxnSpPr/>
          <p:nvPr/>
        </p:nvCxnSpPr>
        <p:spPr>
          <a:xfrm>
            <a:off x="6085201" y="1574429"/>
            <a:ext cx="119832" cy="1732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H="1">
            <a:off x="6079789" y="1569278"/>
            <a:ext cx="119832" cy="1732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角丸四角形吹き出し 1"/>
          <p:cNvSpPr/>
          <p:nvPr/>
        </p:nvSpPr>
        <p:spPr>
          <a:xfrm>
            <a:off x="5463885" y="1818891"/>
            <a:ext cx="1089659" cy="431002"/>
          </a:xfrm>
          <a:prstGeom prst="wedgeRoundRectCallout">
            <a:avLst>
              <a:gd name="adj1" fmla="val -18130"/>
              <a:gd name="adj2" fmla="val 1866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800" dirty="0" smtClean="0"/>
              <a:t>Error!</a:t>
            </a:r>
          </a:p>
          <a:p>
            <a:r>
              <a:rPr kumimoji="1" lang="en-US" altLang="ja-JP" sz="800" dirty="0" err="1" smtClean="0"/>
              <a:t>harktoolcli-validxml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のエラー出力</a:t>
            </a:r>
            <a:endParaRPr kumimoji="1" lang="ja-JP" altLang="en-US" sz="800" dirty="0"/>
          </a:p>
        </p:txBody>
      </p:sp>
      <p:sp>
        <p:nvSpPr>
          <p:cNvPr id="46" name="角丸四角形吹き出し 45"/>
          <p:cNvSpPr/>
          <p:nvPr/>
        </p:nvSpPr>
        <p:spPr>
          <a:xfrm>
            <a:off x="5315408" y="2595211"/>
            <a:ext cx="1386612" cy="303208"/>
          </a:xfrm>
          <a:prstGeom prst="wedgeRoundRectCallout">
            <a:avLst>
              <a:gd name="adj1" fmla="val -47756"/>
              <a:gd name="adj2" fmla="val -113148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この辺りの色がつく</a:t>
            </a:r>
            <a:endParaRPr lang="en-US" altLang="ja-JP" sz="800" dirty="0" smtClean="0"/>
          </a:p>
          <a:p>
            <a:r>
              <a:rPr lang="ja-JP" altLang="en-US" sz="800" dirty="0"/>
              <a:t>エラー</a:t>
            </a:r>
            <a:r>
              <a:rPr lang="ja-JP" altLang="en-US" sz="800" dirty="0" smtClean="0"/>
              <a:t>ならエラーが現れる</a:t>
            </a:r>
            <a:endParaRPr lang="en-US" altLang="ja-JP" sz="800" dirty="0" smtClean="0"/>
          </a:p>
        </p:txBody>
      </p:sp>
      <p:sp>
        <p:nvSpPr>
          <p:cNvPr id="48" name="右矢印 47"/>
          <p:cNvSpPr/>
          <p:nvPr/>
        </p:nvSpPr>
        <p:spPr>
          <a:xfrm rot="19246093">
            <a:off x="4596410" y="1512073"/>
            <a:ext cx="202809" cy="125306"/>
          </a:xfrm>
          <a:prstGeom prst="rightArrow">
            <a:avLst>
              <a:gd name="adj1" fmla="val 20370"/>
              <a:gd name="adj2" fmla="val 949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157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76300" y="850761"/>
            <a:ext cx="1551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Microphone positions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21480" y="850761"/>
            <a:ext cx="1631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Sound source positions</a:t>
            </a:r>
            <a:endParaRPr kumimoji="1" lang="ja-JP" altLang="en-US" sz="1200" dirty="0"/>
          </a:p>
        </p:txBody>
      </p:sp>
      <p:sp>
        <p:nvSpPr>
          <p:cNvPr id="8" name="角丸四角形 7"/>
          <p:cNvSpPr/>
          <p:nvPr/>
        </p:nvSpPr>
        <p:spPr>
          <a:xfrm>
            <a:off x="2545080" y="3401198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7430" y="3155630"/>
            <a:ext cx="1277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Transfer function </a:t>
            </a:r>
            <a:endParaRPr kumimoji="1" lang="ja-JP" altLang="en-US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45080" y="3401199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815184" y="364574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706390" y="3804814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No File</a:t>
            </a:r>
            <a:endParaRPr lang="en-US" altLang="ja-JP" sz="1200" dirty="0"/>
          </a:p>
        </p:txBody>
      </p:sp>
      <p:sp>
        <p:nvSpPr>
          <p:cNvPr id="52" name="角丸四角形 51"/>
          <p:cNvSpPr/>
          <p:nvPr/>
        </p:nvSpPr>
        <p:spPr>
          <a:xfrm>
            <a:off x="2815184" y="4097369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Download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2815184" y="4341105"/>
            <a:ext cx="697636" cy="190498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  <a:alpha val="2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  <a:alpha val="20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  <a:alpha val="20000"/>
                </a:schemeClr>
              </a:gs>
            </a:gsLst>
          </a:gradFill>
          <a:ln>
            <a:solidFill>
              <a:schemeClr val="accent1">
                <a:alpha val="2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>
                <a:solidFill>
                  <a:schemeClr val="dk1">
                    <a:alpha val="20000"/>
                  </a:schemeClr>
                </a:solidFill>
              </a:rPr>
              <a:t>Visualize</a:t>
            </a:r>
            <a:endParaRPr kumimoji="1" lang="ja-JP" altLang="en-US" sz="1050" dirty="0">
              <a:solidFill>
                <a:schemeClr val="dk1">
                  <a:alpha val="20000"/>
                </a:schemeClr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1017168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17168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287272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1867314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4" name="角丸四角形 63"/>
          <p:cNvSpPr/>
          <p:nvPr/>
        </p:nvSpPr>
        <p:spPr>
          <a:xfrm>
            <a:off x="4397085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397085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91845" y="243667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音源</a:t>
            </a:r>
            <a:r>
              <a:rPr lang="ja-JP" altLang="en-US" dirty="0" smtClean="0"/>
              <a:t>位置ファイルエラー修正後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30" name="右矢印 29"/>
          <p:cNvSpPr/>
          <p:nvPr/>
        </p:nvSpPr>
        <p:spPr>
          <a:xfrm rot="3935223">
            <a:off x="2292016" y="256286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178478" y="1527025"/>
            <a:ext cx="159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microcone.xml</a:t>
            </a:r>
            <a:endParaRPr kumimoji="1" lang="en-US" altLang="ja-JP" sz="1200" dirty="0" smtClean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725950" y="1654965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2799942" y="1537325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角丸四角形 34"/>
          <p:cNvSpPr/>
          <p:nvPr/>
        </p:nvSpPr>
        <p:spPr>
          <a:xfrm>
            <a:off x="1287272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36" name="角丸四角形 35"/>
          <p:cNvSpPr/>
          <p:nvPr/>
        </p:nvSpPr>
        <p:spPr>
          <a:xfrm>
            <a:off x="1287272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37" name="角丸四角形 36"/>
          <p:cNvSpPr/>
          <p:nvPr/>
        </p:nvSpPr>
        <p:spPr>
          <a:xfrm>
            <a:off x="4667189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38" name="角丸四角形 37"/>
          <p:cNvSpPr/>
          <p:nvPr/>
        </p:nvSpPr>
        <p:spPr>
          <a:xfrm>
            <a:off x="5247231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8395" y="1527025"/>
            <a:ext cx="1580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smatroom.xml</a:t>
            </a:r>
            <a:endParaRPr kumimoji="1" lang="en-US" altLang="ja-JP" sz="1200" dirty="0" smtClean="0"/>
          </a:p>
        </p:txBody>
      </p:sp>
      <p:sp>
        <p:nvSpPr>
          <p:cNvPr id="40" name="角丸四角形 39"/>
          <p:cNvSpPr/>
          <p:nvPr/>
        </p:nvSpPr>
        <p:spPr>
          <a:xfrm>
            <a:off x="4667189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41" name="角丸四角形 40"/>
          <p:cNvSpPr/>
          <p:nvPr/>
        </p:nvSpPr>
        <p:spPr>
          <a:xfrm>
            <a:off x="4667189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cxnSp>
        <p:nvCxnSpPr>
          <p:cNvPr id="46" name="直線コネクタ 45"/>
          <p:cNvCxnSpPr/>
          <p:nvPr/>
        </p:nvCxnSpPr>
        <p:spPr>
          <a:xfrm>
            <a:off x="6129765" y="1644664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 flipV="1">
            <a:off x="6203757" y="1527024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右矢印 49"/>
          <p:cNvSpPr/>
          <p:nvPr/>
        </p:nvSpPr>
        <p:spPr>
          <a:xfrm rot="6858363">
            <a:off x="4172873" y="258332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角丸四角形 57"/>
          <p:cNvSpPr/>
          <p:nvPr/>
        </p:nvSpPr>
        <p:spPr>
          <a:xfrm>
            <a:off x="3395226" y="3647329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0" name="角丸四角形吹き出し 59"/>
          <p:cNvSpPr/>
          <p:nvPr/>
        </p:nvSpPr>
        <p:spPr>
          <a:xfrm>
            <a:off x="5315408" y="2595211"/>
            <a:ext cx="1386612" cy="303208"/>
          </a:xfrm>
          <a:prstGeom prst="wedgeRoundRectCallout">
            <a:avLst>
              <a:gd name="adj1" fmla="val -66440"/>
              <a:gd name="adj2" fmla="val -3021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この辺りの色がつく</a:t>
            </a:r>
            <a:endParaRPr lang="en-US" altLang="ja-JP" sz="800" dirty="0" smtClean="0"/>
          </a:p>
        </p:txBody>
      </p:sp>
      <p:sp>
        <p:nvSpPr>
          <p:cNvPr id="61" name="右矢印 60"/>
          <p:cNvSpPr/>
          <p:nvPr/>
        </p:nvSpPr>
        <p:spPr>
          <a:xfrm rot="19246093">
            <a:off x="3302154" y="3775105"/>
            <a:ext cx="202809" cy="125306"/>
          </a:xfrm>
          <a:prstGeom prst="rightArrow">
            <a:avLst>
              <a:gd name="adj1" fmla="val 20370"/>
              <a:gd name="adj2" fmla="val 949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157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76300" y="850761"/>
            <a:ext cx="15511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Microphone positions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21480" y="850761"/>
            <a:ext cx="1631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Sound source positions</a:t>
            </a:r>
            <a:endParaRPr kumimoji="1" lang="ja-JP" altLang="en-US" sz="1200" dirty="0"/>
          </a:p>
        </p:txBody>
      </p:sp>
      <p:sp>
        <p:nvSpPr>
          <p:cNvPr id="8" name="角丸四角形 7"/>
          <p:cNvSpPr/>
          <p:nvPr/>
        </p:nvSpPr>
        <p:spPr>
          <a:xfrm>
            <a:off x="2545080" y="3401198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7430" y="3155630"/>
            <a:ext cx="12775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Transfer function </a:t>
            </a:r>
            <a:endParaRPr kumimoji="1" lang="ja-JP" altLang="en-US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45080" y="3401199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815184" y="364574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4" name="角丸四角形 53"/>
          <p:cNvSpPr/>
          <p:nvPr/>
        </p:nvSpPr>
        <p:spPr>
          <a:xfrm>
            <a:off x="1017168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17168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287272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1867314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4" name="角丸四角形 63"/>
          <p:cNvSpPr/>
          <p:nvPr/>
        </p:nvSpPr>
        <p:spPr>
          <a:xfrm>
            <a:off x="4397085" y="112340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397085" y="1123410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91845" y="24366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伝達関数生成後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30" name="右矢印 29"/>
          <p:cNvSpPr/>
          <p:nvPr/>
        </p:nvSpPr>
        <p:spPr>
          <a:xfrm rot="3935223">
            <a:off x="2292016" y="256286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178478" y="1527025"/>
            <a:ext cx="159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microcone.xml</a:t>
            </a:r>
            <a:endParaRPr kumimoji="1" lang="en-US" altLang="ja-JP" sz="1200" dirty="0" smtClean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725950" y="1654965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2799942" y="1537325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角丸四角形 34"/>
          <p:cNvSpPr/>
          <p:nvPr/>
        </p:nvSpPr>
        <p:spPr>
          <a:xfrm>
            <a:off x="1287272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36" name="角丸四角形 35"/>
          <p:cNvSpPr/>
          <p:nvPr/>
        </p:nvSpPr>
        <p:spPr>
          <a:xfrm>
            <a:off x="1287272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37" name="角丸四角形 36"/>
          <p:cNvSpPr/>
          <p:nvPr/>
        </p:nvSpPr>
        <p:spPr>
          <a:xfrm>
            <a:off x="4667189" y="136795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38" name="角丸四角形 37"/>
          <p:cNvSpPr/>
          <p:nvPr/>
        </p:nvSpPr>
        <p:spPr>
          <a:xfrm>
            <a:off x="5247231" y="136954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8395" y="1527025"/>
            <a:ext cx="1580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smatroom.xml</a:t>
            </a:r>
            <a:endParaRPr kumimoji="1" lang="en-US" altLang="ja-JP" sz="1200" dirty="0" smtClean="0"/>
          </a:p>
        </p:txBody>
      </p:sp>
      <p:sp>
        <p:nvSpPr>
          <p:cNvPr id="40" name="角丸四角形 39"/>
          <p:cNvSpPr/>
          <p:nvPr/>
        </p:nvSpPr>
        <p:spPr>
          <a:xfrm>
            <a:off x="4667189" y="181958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41" name="角丸四角形 40"/>
          <p:cNvSpPr/>
          <p:nvPr/>
        </p:nvSpPr>
        <p:spPr>
          <a:xfrm>
            <a:off x="4667189" y="206331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cxnSp>
        <p:nvCxnSpPr>
          <p:cNvPr id="46" name="直線コネクタ 45"/>
          <p:cNvCxnSpPr/>
          <p:nvPr/>
        </p:nvCxnSpPr>
        <p:spPr>
          <a:xfrm>
            <a:off x="6129765" y="1644664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 flipV="1">
            <a:off x="6203757" y="1527024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右矢印 49"/>
          <p:cNvSpPr/>
          <p:nvPr/>
        </p:nvSpPr>
        <p:spPr>
          <a:xfrm rot="6858363">
            <a:off x="4172873" y="258332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角丸四角形 57"/>
          <p:cNvSpPr/>
          <p:nvPr/>
        </p:nvSpPr>
        <p:spPr>
          <a:xfrm>
            <a:off x="3395226" y="3647329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706390" y="3804814"/>
            <a:ext cx="1597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microconetf.zip</a:t>
            </a:r>
            <a:endParaRPr kumimoji="1" lang="en-US" altLang="ja-JP" sz="1200" dirty="0" smtClean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4261482" y="3932754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V="1">
            <a:off x="4335474" y="3815114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角丸四角形 58"/>
          <p:cNvSpPr/>
          <p:nvPr/>
        </p:nvSpPr>
        <p:spPr>
          <a:xfrm>
            <a:off x="2815184" y="4097369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60" name="角丸四角形 59"/>
          <p:cNvSpPr/>
          <p:nvPr/>
        </p:nvSpPr>
        <p:spPr>
          <a:xfrm>
            <a:off x="2815184" y="4341105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61" name="角丸四角形吹き出し 60"/>
          <p:cNvSpPr/>
          <p:nvPr/>
        </p:nvSpPr>
        <p:spPr>
          <a:xfrm>
            <a:off x="4918250" y="3861664"/>
            <a:ext cx="934767" cy="303208"/>
          </a:xfrm>
          <a:prstGeom prst="wedgeRoundRectCallout">
            <a:avLst>
              <a:gd name="adj1" fmla="val -66440"/>
              <a:gd name="adj2" fmla="val -3021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ja-JP" altLang="en-US" sz="800" dirty="0" smtClean="0"/>
              <a:t>この辺りの色がつく</a:t>
            </a:r>
            <a:endParaRPr lang="en-US" altLang="ja-JP" sz="800" dirty="0" smtClean="0"/>
          </a:p>
        </p:txBody>
      </p:sp>
    </p:spTree>
    <p:extLst>
      <p:ext uri="{BB962C8B-B14F-4D97-AF65-F5344CB8AC3E}">
        <p14:creationId xmlns:p14="http://schemas.microsoft.com/office/powerpoint/2010/main" val="1508289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2506980" y="3698378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441794" y="3889794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45" name="角丸四角形 44"/>
          <p:cNvSpPr/>
          <p:nvPr/>
        </p:nvSpPr>
        <p:spPr>
          <a:xfrm>
            <a:off x="2777084" y="3942926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4" name="角丸四角形 53"/>
          <p:cNvSpPr/>
          <p:nvPr/>
        </p:nvSpPr>
        <p:spPr>
          <a:xfrm>
            <a:off x="979068" y="142058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913882" y="1612005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56" name="角丸四角形 55"/>
          <p:cNvSpPr/>
          <p:nvPr/>
        </p:nvSpPr>
        <p:spPr>
          <a:xfrm>
            <a:off x="1249172" y="166513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57" name="角丸四角形 56"/>
          <p:cNvSpPr/>
          <p:nvPr/>
        </p:nvSpPr>
        <p:spPr>
          <a:xfrm>
            <a:off x="1829214" y="166672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64" name="角丸四角形 63"/>
          <p:cNvSpPr/>
          <p:nvPr/>
        </p:nvSpPr>
        <p:spPr>
          <a:xfrm>
            <a:off x="4358985" y="1420589"/>
            <a:ext cx="2255520" cy="1224141"/>
          </a:xfrm>
          <a:prstGeom prst="roundRect">
            <a:avLst>
              <a:gd name="adj" fmla="val 97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93799" y="1612005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File</a:t>
            </a:r>
            <a:endParaRPr kumimoji="1" lang="en-US" altLang="ja-JP" sz="12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7270" y="-7766"/>
            <a:ext cx="1847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Bootstrap </a:t>
            </a:r>
            <a:r>
              <a:rPr kumimoji="1" lang="ja-JP" altLang="en-US" dirty="0" smtClean="0"/>
              <a:t>の部品</a:t>
            </a:r>
            <a:endParaRPr kumimoji="1" lang="ja-JP" altLang="en-US" dirty="0"/>
          </a:p>
        </p:txBody>
      </p:sp>
      <p:sp>
        <p:nvSpPr>
          <p:cNvPr id="75" name="角丸四角形吹き出し 74"/>
          <p:cNvSpPr/>
          <p:nvPr/>
        </p:nvSpPr>
        <p:spPr>
          <a:xfrm>
            <a:off x="8405205" y="153675"/>
            <a:ext cx="441960" cy="179983"/>
          </a:xfrm>
          <a:prstGeom prst="wedgeRoundRectCallout">
            <a:avLst>
              <a:gd name="adj1" fmla="val -38074"/>
              <a:gd name="adj2" fmla="val 879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/>
              <a:t>メモ</a:t>
            </a:r>
            <a:endParaRPr kumimoji="1" lang="ja-JP" altLang="en-US" sz="1000" dirty="0"/>
          </a:p>
        </p:txBody>
      </p:sp>
      <p:sp>
        <p:nvSpPr>
          <p:cNvPr id="30" name="右矢印 29"/>
          <p:cNvSpPr/>
          <p:nvPr/>
        </p:nvSpPr>
        <p:spPr>
          <a:xfrm rot="3935223">
            <a:off x="2253916" y="286004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140378" y="1824205"/>
            <a:ext cx="159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microcone.xml</a:t>
            </a:r>
            <a:endParaRPr kumimoji="1" lang="en-US" altLang="ja-JP" sz="1200" dirty="0" smtClean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2687850" y="1952145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2761842" y="1834505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角丸四角形 34"/>
          <p:cNvSpPr/>
          <p:nvPr/>
        </p:nvSpPr>
        <p:spPr>
          <a:xfrm>
            <a:off x="1249172" y="211676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36" name="角丸四角形 35"/>
          <p:cNvSpPr/>
          <p:nvPr/>
        </p:nvSpPr>
        <p:spPr>
          <a:xfrm>
            <a:off x="1249172" y="236049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37" name="角丸四角形 36"/>
          <p:cNvSpPr/>
          <p:nvPr/>
        </p:nvSpPr>
        <p:spPr>
          <a:xfrm>
            <a:off x="4629089" y="1665137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Upload</a:t>
            </a:r>
            <a:endParaRPr kumimoji="1" lang="ja-JP" altLang="en-US" sz="1050" dirty="0"/>
          </a:p>
        </p:txBody>
      </p:sp>
      <p:sp>
        <p:nvSpPr>
          <p:cNvPr id="38" name="角丸四角形 37"/>
          <p:cNvSpPr/>
          <p:nvPr/>
        </p:nvSpPr>
        <p:spPr>
          <a:xfrm>
            <a:off x="5209131" y="1666720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20295" y="1824205"/>
            <a:ext cx="1580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 smatroom.xml</a:t>
            </a:r>
            <a:endParaRPr kumimoji="1" lang="en-US" altLang="ja-JP" sz="1200" dirty="0" smtClean="0"/>
          </a:p>
        </p:txBody>
      </p:sp>
      <p:sp>
        <p:nvSpPr>
          <p:cNvPr id="40" name="角丸四角形 39"/>
          <p:cNvSpPr/>
          <p:nvPr/>
        </p:nvSpPr>
        <p:spPr>
          <a:xfrm>
            <a:off x="4629089" y="2116760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41" name="角丸四角形 40"/>
          <p:cNvSpPr/>
          <p:nvPr/>
        </p:nvSpPr>
        <p:spPr>
          <a:xfrm>
            <a:off x="4629089" y="2360496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cxnSp>
        <p:nvCxnSpPr>
          <p:cNvPr id="46" name="直線コネクタ 45"/>
          <p:cNvCxnSpPr/>
          <p:nvPr/>
        </p:nvCxnSpPr>
        <p:spPr>
          <a:xfrm>
            <a:off x="6091665" y="1941844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 flipV="1">
            <a:off x="6165657" y="1824204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右矢印 49"/>
          <p:cNvSpPr/>
          <p:nvPr/>
        </p:nvSpPr>
        <p:spPr>
          <a:xfrm rot="6858363">
            <a:off x="4134773" y="2880505"/>
            <a:ext cx="708660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角丸四角形 57"/>
          <p:cNvSpPr/>
          <p:nvPr/>
        </p:nvSpPr>
        <p:spPr>
          <a:xfrm>
            <a:off x="3357126" y="3944509"/>
            <a:ext cx="5452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Create</a:t>
            </a:r>
            <a:endParaRPr kumimoji="1" lang="ja-JP" altLang="en-US" sz="105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668290" y="4101994"/>
            <a:ext cx="1597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Name: microconetf.zip</a:t>
            </a:r>
            <a:endParaRPr kumimoji="1" lang="en-US" altLang="ja-JP" sz="1200" dirty="0" smtClean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4223382" y="4229934"/>
            <a:ext cx="73992" cy="659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V="1">
            <a:off x="4297374" y="4112294"/>
            <a:ext cx="60960" cy="18355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角丸四角形 58"/>
          <p:cNvSpPr/>
          <p:nvPr/>
        </p:nvSpPr>
        <p:spPr>
          <a:xfrm>
            <a:off x="2777084" y="4394549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Download</a:t>
            </a:r>
            <a:endParaRPr kumimoji="1" lang="ja-JP" altLang="en-US" sz="1050" dirty="0"/>
          </a:p>
        </p:txBody>
      </p:sp>
      <p:sp>
        <p:nvSpPr>
          <p:cNvPr id="60" name="角丸四角形 59"/>
          <p:cNvSpPr/>
          <p:nvPr/>
        </p:nvSpPr>
        <p:spPr>
          <a:xfrm>
            <a:off x="2777084" y="4638285"/>
            <a:ext cx="697636" cy="1904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altLang="ja-JP" sz="1050" dirty="0" smtClean="0"/>
              <a:t>Visualize</a:t>
            </a:r>
            <a:endParaRPr kumimoji="1" lang="ja-JP" altLang="en-US" sz="1050" dirty="0"/>
          </a:p>
        </p:txBody>
      </p:sp>
      <p:sp>
        <p:nvSpPr>
          <p:cNvPr id="61" name="角丸四角形吹き出し 60"/>
          <p:cNvSpPr/>
          <p:nvPr/>
        </p:nvSpPr>
        <p:spPr>
          <a:xfrm>
            <a:off x="4520295" y="4186590"/>
            <a:ext cx="934767" cy="303208"/>
          </a:xfrm>
          <a:prstGeom prst="wedgeRoundRectCallout">
            <a:avLst>
              <a:gd name="adj1" fmla="val -66440"/>
              <a:gd name="adj2" fmla="val -3021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en-US" altLang="ja-JP" sz="800" dirty="0" smtClean="0"/>
              <a:t>glyphicon-ok</a:t>
            </a:r>
          </a:p>
          <a:p>
            <a:r>
              <a:rPr lang="en-US" altLang="ja-JP" sz="800" dirty="0" smtClean="0"/>
              <a:t>glyphicon-remove</a:t>
            </a:r>
          </a:p>
        </p:txBody>
      </p:sp>
      <p:sp>
        <p:nvSpPr>
          <p:cNvPr id="49" name="角丸四角形吹き出し 48"/>
          <p:cNvSpPr/>
          <p:nvPr/>
        </p:nvSpPr>
        <p:spPr>
          <a:xfrm>
            <a:off x="5425785" y="2116071"/>
            <a:ext cx="1089659" cy="431002"/>
          </a:xfrm>
          <a:prstGeom prst="wedgeRoundRectCallout">
            <a:avLst>
              <a:gd name="adj1" fmla="val -18130"/>
              <a:gd name="adj2" fmla="val 1866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800" dirty="0" smtClean="0"/>
              <a:t>Error!</a:t>
            </a:r>
          </a:p>
          <a:p>
            <a:r>
              <a:rPr kumimoji="1" lang="en-US" altLang="ja-JP" sz="800" dirty="0" err="1" smtClean="0"/>
              <a:t>harktoolcli-validxml</a:t>
            </a:r>
            <a:r>
              <a:rPr kumimoji="1" lang="en-US" altLang="ja-JP" sz="800" dirty="0" smtClean="0"/>
              <a:t> </a:t>
            </a:r>
            <a:r>
              <a:rPr kumimoji="1" lang="ja-JP" altLang="en-US" sz="800" dirty="0" smtClean="0"/>
              <a:t>のエラー出力</a:t>
            </a:r>
            <a:endParaRPr kumimoji="1" lang="ja-JP" altLang="en-US" sz="800" dirty="0"/>
          </a:p>
        </p:txBody>
      </p:sp>
      <p:sp>
        <p:nvSpPr>
          <p:cNvPr id="42" name="角丸四角形吹き出し 41"/>
          <p:cNvSpPr/>
          <p:nvPr/>
        </p:nvSpPr>
        <p:spPr>
          <a:xfrm>
            <a:off x="6614504" y="2360496"/>
            <a:ext cx="934767" cy="268379"/>
          </a:xfrm>
          <a:prstGeom prst="wedgeRoundRectCallout">
            <a:avLst>
              <a:gd name="adj1" fmla="val -66440"/>
              <a:gd name="adj2" fmla="val -3021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en-US" altLang="ja-JP" sz="800" dirty="0" smtClean="0"/>
              <a:t>alert alert-danger</a:t>
            </a:r>
          </a:p>
        </p:txBody>
      </p:sp>
      <p:sp>
        <p:nvSpPr>
          <p:cNvPr id="52" name="角丸四角形吹き出し 51"/>
          <p:cNvSpPr/>
          <p:nvPr/>
        </p:nvSpPr>
        <p:spPr>
          <a:xfrm>
            <a:off x="4746722" y="3024385"/>
            <a:ext cx="1051216" cy="187263"/>
          </a:xfrm>
          <a:prstGeom prst="wedgeRoundRectCallout">
            <a:avLst>
              <a:gd name="adj1" fmla="val -66440"/>
              <a:gd name="adj2" fmla="val -3021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en-US" altLang="ja-JP" sz="800" dirty="0" smtClean="0"/>
              <a:t>glyphicon-arrow-down</a:t>
            </a:r>
          </a:p>
        </p:txBody>
      </p:sp>
      <p:sp>
        <p:nvSpPr>
          <p:cNvPr id="53" name="角丸四角形吹き出し 52"/>
          <p:cNvSpPr/>
          <p:nvPr/>
        </p:nvSpPr>
        <p:spPr>
          <a:xfrm>
            <a:off x="6000535" y="1093505"/>
            <a:ext cx="1051216" cy="187263"/>
          </a:xfrm>
          <a:prstGeom prst="wedgeRoundRectCallout">
            <a:avLst>
              <a:gd name="adj1" fmla="val -48318"/>
              <a:gd name="adj2" fmla="val 16103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en-US" altLang="ja-JP" sz="800" dirty="0" smtClean="0"/>
              <a:t>Panel with heading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8285" y="1398391"/>
            <a:ext cx="1588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Microphone positions</a:t>
            </a:r>
            <a:endParaRPr kumimoji="1" lang="ja-JP" altLang="en-US" sz="1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23465" y="1398391"/>
            <a:ext cx="1666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Sound source positions</a:t>
            </a:r>
            <a:endParaRPr kumimoji="1" lang="ja-JP" altLang="en-US" sz="1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29415" y="3703260"/>
            <a:ext cx="1307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Transfer function </a:t>
            </a:r>
            <a:endParaRPr kumimoji="1" lang="ja-JP" altLang="en-US" sz="1200" b="1" dirty="0"/>
          </a:p>
        </p:txBody>
      </p:sp>
      <p:sp>
        <p:nvSpPr>
          <p:cNvPr id="62" name="角丸四角形吹き出し 61"/>
          <p:cNvSpPr/>
          <p:nvPr/>
        </p:nvSpPr>
        <p:spPr>
          <a:xfrm>
            <a:off x="2495459" y="1520241"/>
            <a:ext cx="479886" cy="187263"/>
          </a:xfrm>
          <a:prstGeom prst="wedgeRoundRectCallout">
            <a:avLst>
              <a:gd name="adj1" fmla="val -81663"/>
              <a:gd name="adj2" fmla="val 7558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ctr"/>
          <a:lstStyle/>
          <a:p>
            <a:r>
              <a:rPr lang="en-US" altLang="ja-JP" sz="800" dirty="0" smtClean="0"/>
              <a:t>button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754380" y="542192"/>
            <a:ext cx="6461760" cy="312420"/>
          </a:xfrm>
          <a:prstGeom prst="rect">
            <a:avLst/>
          </a:prstGeom>
          <a:gradFill>
            <a:gsLst>
              <a:gs pos="0">
                <a:schemeClr val="accent3">
                  <a:satMod val="105000"/>
                  <a:tint val="67000"/>
                  <a:lumMod val="30000"/>
                  <a:lumOff val="70000"/>
                </a:schemeClr>
              </a:gs>
              <a:gs pos="50000">
                <a:schemeClr val="accent3">
                  <a:satMod val="103000"/>
                  <a:tint val="73000"/>
                  <a:lumMod val="40000"/>
                  <a:lumOff val="60000"/>
                </a:schemeClr>
              </a:gs>
              <a:gs pos="100000">
                <a:schemeClr val="accent3">
                  <a:satMod val="109000"/>
                  <a:tint val="81000"/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67660" y="558673"/>
            <a:ext cx="4600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harktool5     Microphone   Sound source   Transfer function   TSP signal</a:t>
            </a:r>
            <a:endParaRPr kumimoji="1" lang="ja-JP" altLang="en-US" sz="1200" dirty="0"/>
          </a:p>
        </p:txBody>
      </p:sp>
      <p:cxnSp>
        <p:nvCxnSpPr>
          <p:cNvPr id="68" name="直線コネクタ 67"/>
          <p:cNvCxnSpPr/>
          <p:nvPr/>
        </p:nvCxnSpPr>
        <p:spPr>
          <a:xfrm>
            <a:off x="2435050" y="540846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>
            <a:off x="3377218" y="540846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4521853" y="540846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5257035" y="533400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1566745" y="533400"/>
            <a:ext cx="0" cy="31376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/>
          <p:cNvSpPr/>
          <p:nvPr/>
        </p:nvSpPr>
        <p:spPr>
          <a:xfrm>
            <a:off x="739140" y="533400"/>
            <a:ext cx="6492240" cy="52197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吹き出し 66"/>
          <p:cNvSpPr/>
          <p:nvPr/>
        </p:nvSpPr>
        <p:spPr>
          <a:xfrm>
            <a:off x="7216140" y="630838"/>
            <a:ext cx="562784" cy="160856"/>
          </a:xfrm>
          <a:prstGeom prst="wedgeRoundRectCallout">
            <a:avLst>
              <a:gd name="adj1" fmla="val -72169"/>
              <a:gd name="adj2" fmla="val 640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err="1" smtClean="0"/>
              <a:t>navbar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391004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485</Words>
  <Application>Microsoft Office PowerPoint</Application>
  <PresentationFormat>画面に合わせる (4:3)</PresentationFormat>
  <Paragraphs>225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Takeshi Mizumoto</dc:creator>
  <cp:lastModifiedBy>Takeshi Mizumoto</cp:lastModifiedBy>
  <cp:revision>19</cp:revision>
  <dcterms:created xsi:type="dcterms:W3CDTF">2014-10-08T07:13:13Z</dcterms:created>
  <dcterms:modified xsi:type="dcterms:W3CDTF">2014-10-08T08:05:26Z</dcterms:modified>
</cp:coreProperties>
</file>